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810" r:id="rId2"/>
    <p:sldId id="802" r:id="rId3"/>
    <p:sldId id="822" r:id="rId4"/>
    <p:sldId id="823" r:id="rId5"/>
    <p:sldId id="825" r:id="rId6"/>
    <p:sldId id="806" r:id="rId7"/>
    <p:sldId id="821" r:id="rId8"/>
    <p:sldId id="813" r:id="rId9"/>
    <p:sldId id="808" r:id="rId10"/>
    <p:sldId id="807" r:id="rId11"/>
    <p:sldId id="803" r:id="rId12"/>
    <p:sldId id="755" r:id="rId13"/>
    <p:sldId id="778" r:id="rId14"/>
    <p:sldId id="740" r:id="rId15"/>
    <p:sldId id="800" r:id="rId16"/>
    <p:sldId id="801" r:id="rId17"/>
    <p:sldId id="809" r:id="rId18"/>
    <p:sldId id="811" r:id="rId19"/>
    <p:sldId id="812" r:id="rId20"/>
    <p:sldId id="814" r:id="rId21"/>
    <p:sldId id="815" r:id="rId22"/>
    <p:sldId id="817" r:id="rId23"/>
    <p:sldId id="818" r:id="rId24"/>
    <p:sldId id="824" r:id="rId25"/>
    <p:sldId id="819" r:id="rId26"/>
    <p:sldId id="816" r:id="rId27"/>
    <p:sldId id="777" r:id="rId28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82CE"/>
    <a:srgbClr val="3280CD"/>
    <a:srgbClr val="3B559F"/>
    <a:srgbClr val="33A93B"/>
    <a:srgbClr val="00ACED"/>
    <a:srgbClr val="650E6C"/>
    <a:srgbClr val="8B171E"/>
    <a:srgbClr val="315F6F"/>
    <a:srgbClr val="55A2B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5841" autoAdjust="0"/>
  </p:normalViewPr>
  <p:slideViewPr>
    <p:cSldViewPr snapToGrid="0" snapToObjects="1">
      <p:cViewPr varScale="1">
        <p:scale>
          <a:sx n="105" d="100"/>
          <a:sy n="105" d="100"/>
        </p:scale>
        <p:origin x="-552" y="-90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55B0BE-EE8E-664A-BA29-D2640F8AA918}" type="datetimeFigureOut">
              <a:rPr lang="en-US" smtClean="0"/>
              <a:pPr/>
              <a:t>3/30/2015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DA49A-2AD9-3A40-A4E6-A0C620D3F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6033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Kemajuan kebudayaan mencerminkan</a:t>
            </a:r>
            <a:r>
              <a:rPr lang="en-US" baseline="0"/>
              <a:t> proses pembelajaran di masyarakatnya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DA49A-2AD9-3A40-A4E6-A0C620D3F73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1440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endParaRPr lang="id-ID" noProof="1" smtClean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DA49A-2AD9-3A40-A4E6-A0C620D3F73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9506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endParaRPr lang="id-ID" noProof="1" smtClean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DA49A-2AD9-3A40-A4E6-A0C620D3F73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9506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26B8-E498-3F46-BDD3-98FF24B8362B}" type="datetimeFigureOut">
              <a:rPr lang="en-US" smtClean="0"/>
              <a:pPr/>
              <a:t>3/30/2015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5BD8-E3EB-6D49-B8E2-A1445EE3DA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8B17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52000" y="157500"/>
            <a:ext cx="8640000" cy="540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4136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- Goo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4846972"/>
          </a:xfrm>
          <a:prstGeom prst="rect">
            <a:avLst/>
          </a:prstGeom>
          <a:solidFill>
            <a:srgbClr val="33A9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684827" y="2176640"/>
            <a:ext cx="7919093" cy="0"/>
          </a:xfrm>
          <a:prstGeom prst="line">
            <a:avLst/>
          </a:prstGeom>
          <a:ln w="38100" cmpd="sng">
            <a:solidFill>
              <a:srgbClr val="FFFFFF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95499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Oth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26B8-E498-3F46-BDD3-98FF24B8362B}" type="datetimeFigureOut">
              <a:rPr lang="en-US" smtClean="0"/>
              <a:pPr/>
              <a:t>3/30/2015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5BD8-E3EB-6D49-B8E2-A1445EE3DA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52000" y="157500"/>
            <a:ext cx="8640000" cy="540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079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- Oth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48469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684827" y="2176640"/>
            <a:ext cx="7919093" cy="0"/>
          </a:xfrm>
          <a:prstGeom prst="line">
            <a:avLst/>
          </a:prstGeom>
          <a:ln w="38100" cmpd="sng">
            <a:solidFill>
              <a:srgbClr val="FFFFFF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88756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- Face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3382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52000" y="157500"/>
            <a:ext cx="8640000" cy="540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8044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ansition - Face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4846972"/>
          </a:xfrm>
          <a:prstGeom prst="rect">
            <a:avLst/>
          </a:prstGeom>
          <a:solidFill>
            <a:srgbClr val="3382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684827" y="2176640"/>
            <a:ext cx="7919093" cy="0"/>
          </a:xfrm>
          <a:prstGeom prst="line">
            <a:avLst/>
          </a:prstGeom>
          <a:ln w="38100" cmpd="sng">
            <a:solidFill>
              <a:srgbClr val="FFFFFF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01646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31789-BF55-4CD8-A3AA-92DB49C273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699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ansition -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4846972"/>
          </a:xfrm>
          <a:prstGeom prst="rect">
            <a:avLst/>
          </a:prstGeom>
          <a:solidFill>
            <a:srgbClr val="8B17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684827" y="2176640"/>
            <a:ext cx="7919093" cy="0"/>
          </a:xfrm>
          <a:prstGeom prst="line">
            <a:avLst/>
          </a:prstGeom>
          <a:ln w="38100" cmpd="sng">
            <a:solidFill>
              <a:srgbClr val="FFFFFF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43121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Face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26B8-E498-3F46-BDD3-98FF24B8362B}" type="datetimeFigureOut">
              <a:rPr lang="en-US" smtClean="0"/>
              <a:pPr/>
              <a:t>3/30/2015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5BD8-E3EB-6D49-B8E2-A1445EE3DA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3B55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52000" y="157500"/>
            <a:ext cx="8640000" cy="540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079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ansition - Face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4846972"/>
          </a:xfrm>
          <a:prstGeom prst="rect">
            <a:avLst/>
          </a:prstGeom>
          <a:solidFill>
            <a:srgbClr val="3B55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684827" y="2176640"/>
            <a:ext cx="7919093" cy="0"/>
          </a:xfrm>
          <a:prstGeom prst="line">
            <a:avLst/>
          </a:prstGeom>
          <a:ln w="38100" cmpd="sng">
            <a:solidFill>
              <a:srgbClr val="FFFFFF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50504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Twi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26B8-E498-3F46-BDD3-98FF24B8362B}" type="datetimeFigureOut">
              <a:rPr lang="en-US" smtClean="0"/>
              <a:pPr/>
              <a:t>3/30/2015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5BD8-E3EB-6D49-B8E2-A1445EE3DA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00AC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52000" y="157500"/>
            <a:ext cx="8640000" cy="540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079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- Twi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4846972"/>
          </a:xfrm>
          <a:prstGeom prst="rect">
            <a:avLst/>
          </a:prstGeom>
          <a:solidFill>
            <a:srgbClr val="00AC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684827" y="2176640"/>
            <a:ext cx="7919093" cy="0"/>
          </a:xfrm>
          <a:prstGeom prst="line">
            <a:avLst/>
          </a:prstGeom>
          <a:ln w="38100" cmpd="sng">
            <a:solidFill>
              <a:srgbClr val="FFFFFF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80752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Yahoo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26B8-E498-3F46-BDD3-98FF24B8362B}" type="datetimeFigureOut">
              <a:rPr lang="en-US" smtClean="0"/>
              <a:pPr/>
              <a:t>3/30/2015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5BD8-E3EB-6D49-B8E2-A1445EE3DA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650E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52000" y="157500"/>
            <a:ext cx="8640000" cy="540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6261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- Yahoo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4858624"/>
          </a:xfrm>
          <a:prstGeom prst="rect">
            <a:avLst/>
          </a:prstGeom>
          <a:solidFill>
            <a:srgbClr val="650E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684827" y="2176640"/>
            <a:ext cx="7919093" cy="0"/>
          </a:xfrm>
          <a:prstGeom prst="line">
            <a:avLst/>
          </a:prstGeom>
          <a:ln w="38100" cmpd="sng">
            <a:solidFill>
              <a:srgbClr val="FFFFFF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5100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Goo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26B8-E498-3F46-BDD3-98FF24B8362B}" type="datetimeFigureOut">
              <a:rPr lang="en-US" smtClean="0"/>
              <a:pPr/>
              <a:t>3/30/2015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5BD8-E3EB-6D49-B8E2-A1445EE3DA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33A9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52000" y="157500"/>
            <a:ext cx="8640000" cy="540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68712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F26B8-E498-3F46-BDD3-98FF24B8362B}" type="datetimeFigureOut">
              <a:rPr lang="en-US" smtClean="0"/>
              <a:pPr/>
              <a:t>3/30/2015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35BD8-E3EB-6D49-B8E2-A1445EE3DA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468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4" r:id="rId2"/>
    <p:sldLayoutId id="2147483662" r:id="rId3"/>
    <p:sldLayoutId id="2147483665" r:id="rId4"/>
    <p:sldLayoutId id="2147483661" r:id="rId5"/>
    <p:sldLayoutId id="2147483666" r:id="rId6"/>
    <p:sldLayoutId id="2147483660" r:id="rId7"/>
    <p:sldLayoutId id="2147483667" r:id="rId8"/>
    <p:sldLayoutId id="2147483669" r:id="rId9"/>
    <p:sldLayoutId id="2147483670" r:id="rId10"/>
    <p:sldLayoutId id="2147483663" r:id="rId11"/>
    <p:sldLayoutId id="2147483668" r:id="rId12"/>
    <p:sldLayoutId id="2147483671" r:id="rId13"/>
    <p:sldLayoutId id="2147483672" r:id="rId14"/>
    <p:sldLayoutId id="2147483673" r:id="rId15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11.wdp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13.wdp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12.wdp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16.wdp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18.wdp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20.wdp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13.wdp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23.wdp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7" Type="http://schemas.microsoft.com/office/2007/relationships/hdphoto" Target="../media/hdphoto25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microsoft.com/office/2007/relationships/hdphoto" Target="../media/hdphoto23.wdp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27.wdp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4619" y="366789"/>
            <a:ext cx="65684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Kementerian Pendidikan dan Kebudayaan</a:t>
            </a:r>
            <a:br>
              <a:rPr lang="en-US" sz="2400" b="1" dirty="0" err="1" smtClean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n-US" sz="2400" b="1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Republik Indonesia</a:t>
            </a:r>
            <a:endParaRPr lang="en-US" sz="24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684827" y="1435322"/>
            <a:ext cx="7919093" cy="0"/>
          </a:xfrm>
          <a:prstGeom prst="line">
            <a:avLst/>
          </a:prstGeom>
          <a:ln>
            <a:solidFill>
              <a:srgbClr val="3382C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4827" y="324628"/>
            <a:ext cx="914381" cy="9153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96737" y="1698280"/>
            <a:ext cx="75071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 smtClean="0">
                <a:solidFill>
                  <a:srgbClr val="3382CE"/>
                </a:solidFill>
                <a:latin typeface="Century Gothic"/>
                <a:cs typeface="Century Gothic"/>
              </a:rPr>
              <a:t>Rembuk Nasional</a:t>
            </a:r>
            <a:br>
              <a:rPr lang="en-US" sz="4000" b="1" dirty="0" smtClean="0">
                <a:solidFill>
                  <a:srgbClr val="3382CE"/>
                </a:solidFill>
                <a:latin typeface="Century Gothic"/>
                <a:cs typeface="Century Gothic"/>
              </a:rPr>
            </a:br>
            <a:r>
              <a:rPr lang="en-US" sz="4000" b="1" dirty="0" smtClean="0">
                <a:solidFill>
                  <a:srgbClr val="3382CE"/>
                </a:solidFill>
                <a:latin typeface="Century Gothic"/>
                <a:cs typeface="Century Gothic"/>
              </a:rPr>
              <a:t>Pendidikan dan Kebudayaan</a:t>
            </a:r>
            <a:endParaRPr lang="en-US" sz="4000" b="1" dirty="0">
              <a:solidFill>
                <a:srgbClr val="3382CE"/>
              </a:solidFill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12446" y="3997851"/>
            <a:ext cx="2991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3382CE"/>
                </a:solidFill>
                <a:latin typeface="Century Gothic"/>
                <a:cs typeface="Century Gothic"/>
              </a:rPr>
              <a:t>Anies R. Baswedan</a:t>
            </a:r>
            <a:endParaRPr lang="en-US" sz="2400" b="1" dirty="0">
              <a:solidFill>
                <a:srgbClr val="3382CE"/>
              </a:solidFill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3826" y="4381083"/>
            <a:ext cx="4410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latin typeface="Century Gothic"/>
                <a:cs typeface="Century Gothic"/>
              </a:rPr>
              <a:t>Menteri Pendidikan dan Kebudayaan</a:t>
            </a:r>
          </a:p>
          <a:p>
            <a:pPr algn="r"/>
            <a:r>
              <a:rPr lang="en-US" b="1" dirty="0">
                <a:latin typeface="Century Gothic"/>
                <a:cs typeface="Century Gothic"/>
              </a:rPr>
              <a:t>Republik Indonesia</a:t>
            </a:r>
          </a:p>
        </p:txBody>
      </p:sp>
    </p:spTree>
    <p:extLst>
      <p:ext uri="{BB962C8B-B14F-4D97-AF65-F5344CB8AC3E}">
        <p14:creationId xmlns:p14="http://schemas.microsoft.com/office/powerpoint/2010/main" xmlns="" val="146319299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t="3552" b="2946"/>
          <a:stretch/>
        </p:blipFill>
        <p:spPr>
          <a:xfrm>
            <a:off x="250233" y="158749"/>
            <a:ext cx="8643535" cy="53975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568" y="425621"/>
            <a:ext cx="9144000" cy="618170"/>
          </a:xfrm>
          <a:prstGeom prst="rect">
            <a:avLst/>
          </a:prstGeom>
          <a:solidFill>
            <a:srgbClr val="3382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0168" y="457707"/>
            <a:ext cx="5598007" cy="5539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d-ID" sz="3000" b="1" noProof="1">
                <a:solidFill>
                  <a:srgbClr val="FFFFFF"/>
                </a:solidFill>
                <a:latin typeface="Century Gothic"/>
                <a:cs typeface="Century Gothic"/>
              </a:rPr>
              <a:t>Pendidikan sebagai </a:t>
            </a:r>
            <a:r>
              <a:rPr lang="id-ID" sz="3000" b="1" noProof="1" smtClean="0">
                <a:solidFill>
                  <a:srgbClr val="FFFFFF"/>
                </a:solidFill>
                <a:latin typeface="Century Gothic"/>
                <a:cs typeface="Century Gothic"/>
              </a:rPr>
              <a:t>gerakan</a:t>
            </a:r>
            <a:endParaRPr lang="id-ID" sz="3000" b="1" noProof="1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0432" y="1043791"/>
            <a:ext cx="8640001" cy="3100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0168" y="1043791"/>
            <a:ext cx="67249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400" noProof="1">
                <a:solidFill>
                  <a:srgbClr val="404040"/>
                </a:solidFill>
                <a:latin typeface="Century Gothic"/>
                <a:cs typeface="Century Gothic"/>
              </a:rPr>
              <a:t>Pelibatan publik. Pertukaran praktek baik. Sekolah sebagai simpul gerakan.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90693" y="5371585"/>
            <a:ext cx="150307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600" noProof="1">
                <a:latin typeface="Century Gothic"/>
                <a:cs typeface="Century Gothic"/>
              </a:rPr>
              <a:t>foto: anakbersinar.com</a:t>
            </a:r>
          </a:p>
        </p:txBody>
      </p:sp>
    </p:spTree>
    <p:extLst>
      <p:ext uri="{BB962C8B-B14F-4D97-AF65-F5344CB8AC3E}">
        <p14:creationId xmlns:p14="http://schemas.microsoft.com/office/powerpoint/2010/main" xmlns="" val="189702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9221" y="1415182"/>
            <a:ext cx="7072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Kerangka Strategis Mendikbud</a:t>
            </a:r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99173" y="5035252"/>
            <a:ext cx="8545655" cy="526878"/>
            <a:chOff x="402615" y="5058770"/>
            <a:chExt cx="8545655" cy="5268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02615" y="5058770"/>
              <a:ext cx="526338" cy="52687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02064" y="5122154"/>
              <a:ext cx="7946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3382CE"/>
                  </a:solidFill>
                  <a:latin typeface="Century Gothic"/>
                  <a:cs typeface="Century Gothic"/>
                </a:rPr>
                <a:t>Kementerian Pendidikan dan Kebudayaan Republik Indonesia</a:t>
              </a:r>
              <a:endParaRPr lang="en-US" sz="2000" b="1" dirty="0">
                <a:solidFill>
                  <a:srgbClr val="3382CE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81284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5470" y="257844"/>
            <a:ext cx="79177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3000" b="1" noProof="1">
                <a:solidFill>
                  <a:srgbClr val="3382CE"/>
                </a:solidFill>
                <a:latin typeface="Century Gothic"/>
                <a:cs typeface="Century Gothic"/>
              </a:rPr>
              <a:t>Kerangka Strategis Mendikbud 2015-2019</a:t>
            </a:r>
          </a:p>
        </p:txBody>
      </p:sp>
      <p:sp>
        <p:nvSpPr>
          <p:cNvPr id="24" name="Text Placeholder 4"/>
          <p:cNvSpPr txBox="1">
            <a:spLocks/>
          </p:cNvSpPr>
          <p:nvPr/>
        </p:nvSpPr>
        <p:spPr>
          <a:xfrm>
            <a:off x="512170" y="2560515"/>
            <a:ext cx="2337816" cy="2450953"/>
          </a:xfrm>
          <a:prstGeom prst="rect">
            <a:avLst/>
          </a:prstGeom>
          <a:noFill/>
        </p:spPr>
        <p:txBody>
          <a:bodyPr rtlCol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 defTabSz="914375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000" noProof="1" smtClean="0">
                <a:latin typeface="Century Gothic"/>
                <a:ea typeface="Tahoma" pitchFamily="34" charset="0"/>
                <a:cs typeface="Century Gothic"/>
              </a:rPr>
              <a:t>Menguatkan siswa, guru, kepala sekolah, orangtua dan pemimpin institusi pendidikan dalam ekosistem pendidikan</a:t>
            </a:r>
            <a:r>
              <a:rPr lang="tr-TR" sz="1000" noProof="1" smtClean="0">
                <a:latin typeface="Century Gothic"/>
                <a:ea typeface="Tahoma" pitchFamily="34" charset="0"/>
                <a:cs typeface="Century Gothic"/>
              </a:rPr>
              <a:t>.</a:t>
            </a:r>
            <a:endParaRPr lang="en-US" sz="1000" noProof="1" smtClean="0">
              <a:latin typeface="Century Gothic"/>
              <a:ea typeface="Tahoma" pitchFamily="34" charset="0"/>
              <a:cs typeface="Century Gothic"/>
            </a:endParaRPr>
          </a:p>
          <a:p>
            <a:pPr marL="180000" indent="-180000" defTabSz="914375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000" noProof="1" smtClean="0">
                <a:latin typeface="Century Gothic"/>
                <a:ea typeface="Tahoma" pitchFamily="34" charset="0"/>
                <a:cs typeface="Century Gothic"/>
              </a:rPr>
              <a:t>Memberdayakan pelaku budaya dalam pelestarian dan pengembangan kebudayaan.</a:t>
            </a:r>
            <a:endParaRPr lang="tr-TR" sz="1000" noProof="1" smtClean="0">
              <a:latin typeface="Century Gothic"/>
              <a:ea typeface="Tahoma" pitchFamily="34" charset="0"/>
              <a:cs typeface="Century Gothic"/>
            </a:endParaRPr>
          </a:p>
          <a:p>
            <a:pPr marL="180000" indent="-180000" defTabSz="914375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  <a:defRPr/>
            </a:pPr>
            <a:r>
              <a:rPr lang="tr-TR" sz="1000" noProof="1" smtClean="0">
                <a:latin typeface="Century Gothic"/>
                <a:ea typeface="Tahoma" pitchFamily="34" charset="0"/>
                <a:cs typeface="Century Gothic"/>
              </a:rPr>
              <a:t>Fokus kebijakan diarahkan pada penguatan </a:t>
            </a:r>
            <a:r>
              <a:rPr lang="en-US" sz="1000" noProof="1" smtClean="0">
                <a:latin typeface="Century Gothic"/>
                <a:ea typeface="Tahoma" pitchFamily="34" charset="0"/>
                <a:cs typeface="Century Gothic"/>
              </a:rPr>
              <a:t>perilaku yang mandiri dan berkepribadian. </a:t>
            </a:r>
          </a:p>
          <a:p>
            <a:pPr marL="180000" indent="-180000" defTabSz="914375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  <a:defRPr/>
            </a:pPr>
            <a:endParaRPr lang="tr-TR" sz="1000" noProof="1" smtClean="0">
              <a:latin typeface="Century Gothic"/>
              <a:ea typeface="Tahoma" pitchFamily="34" charset="0"/>
              <a:cs typeface="Century Gothic"/>
            </a:endParaRPr>
          </a:p>
        </p:txBody>
      </p:sp>
      <p:sp>
        <p:nvSpPr>
          <p:cNvPr id="25" name="Text Placeholder 4"/>
          <p:cNvSpPr txBox="1">
            <a:spLocks/>
          </p:cNvSpPr>
          <p:nvPr/>
        </p:nvSpPr>
        <p:spPr>
          <a:xfrm>
            <a:off x="3403093" y="2560515"/>
            <a:ext cx="2337816" cy="2880802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ct val="0"/>
              </a:spcBef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000" noProof="1" smtClean="0">
                <a:latin typeface="Century Gothic"/>
                <a:cs typeface="Century Gothic"/>
              </a:rPr>
              <a:t>Meningkatkan mutu </a:t>
            </a:r>
            <a:r>
              <a:rPr lang="en-US" sz="1000" noProof="1">
                <a:latin typeface="Century Gothic"/>
                <a:cs typeface="Century Gothic"/>
              </a:rPr>
              <a:t>p</a:t>
            </a:r>
            <a:r>
              <a:rPr lang="en-US" sz="1000" noProof="1" smtClean="0">
                <a:latin typeface="Century Gothic"/>
                <a:cs typeface="Century Gothic"/>
              </a:rPr>
              <a:t>endidikan sesuai lingkup Standar Nasional Pendidikan untuk mengoptimalkan capaian </a:t>
            </a:r>
            <a:r>
              <a:rPr lang="en-US" sz="1000" noProof="1">
                <a:latin typeface="Century Gothic"/>
                <a:cs typeface="Century Gothic"/>
              </a:rPr>
              <a:t>Wajib Belajar 12 </a:t>
            </a:r>
            <a:r>
              <a:rPr lang="en-US" sz="1000" noProof="1" smtClean="0">
                <a:latin typeface="Century Gothic"/>
                <a:cs typeface="Century Gothic"/>
              </a:rPr>
              <a:t>tahun.</a:t>
            </a:r>
          </a:p>
          <a:p>
            <a:pPr marL="180000" indent="-180000">
              <a:spcBef>
                <a:spcPct val="0"/>
              </a:spcBef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000" noProof="1" smtClean="0">
                <a:latin typeface="Century Gothic"/>
                <a:cs typeface="Century Gothic"/>
              </a:rPr>
              <a:t>Meningkatkan ketersediaan serta keterjangkauan layanan pendidikan, khususnya bagi masyarakat yang terpinggirkan.</a:t>
            </a:r>
            <a:endParaRPr lang="en-US" sz="1000" b="1" noProof="1">
              <a:latin typeface="Century Gothic"/>
              <a:cs typeface="Century Gothic"/>
            </a:endParaRPr>
          </a:p>
          <a:p>
            <a:pPr marL="180000" indent="-180000">
              <a:spcBef>
                <a:spcPct val="0"/>
              </a:spcBef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000" noProof="1" smtClean="0">
                <a:latin typeface="Century Gothic"/>
                <a:cs typeface="Century Gothic"/>
              </a:rPr>
              <a:t>Fokus kebijakan didasarkan pada percepatan peningkatan mutu dan akses untuk menghadapi </a:t>
            </a:r>
            <a:r>
              <a:rPr lang="en-US" sz="1000" noProof="1">
                <a:latin typeface="Century Gothic"/>
                <a:cs typeface="Century Gothic"/>
              </a:rPr>
              <a:t>persaingan global</a:t>
            </a:r>
            <a:r>
              <a:rPr lang="en-US" sz="1000" noProof="1" smtClean="0">
                <a:latin typeface="Century Gothic"/>
                <a:cs typeface="Century Gothic"/>
              </a:rPr>
              <a:t> dengan pemahaman akan keberagaman, penguatan praktik baik dan inovasi.</a:t>
            </a:r>
          </a:p>
        </p:txBody>
      </p:sp>
      <p:sp>
        <p:nvSpPr>
          <p:cNvPr id="26" name="Text Placeholder 4"/>
          <p:cNvSpPr txBox="1">
            <a:spLocks/>
          </p:cNvSpPr>
          <p:nvPr/>
        </p:nvSpPr>
        <p:spPr>
          <a:xfrm>
            <a:off x="6294015" y="2560515"/>
            <a:ext cx="2337816" cy="288080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ct val="0"/>
              </a:spcBef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000" noProof="1" smtClean="0">
                <a:latin typeface="Century Gothic"/>
                <a:ea typeface="ＭＳ Ｐゴシック" charset="-128"/>
                <a:cs typeface="Century Gothic"/>
              </a:rPr>
              <a:t>Melibatkan publik dalam seluruh aspek pengelolaan kebijakan dengan berbasis data, riset dan bukti lapangan.</a:t>
            </a:r>
          </a:p>
          <a:p>
            <a:pPr marL="180000" indent="-180000">
              <a:spcBef>
                <a:spcPct val="0"/>
              </a:spcBef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000" noProof="1" smtClean="0">
                <a:latin typeface="Century Gothic"/>
                <a:ea typeface="ＭＳ Ｐゴシック" charset="-128"/>
                <a:cs typeface="Century Gothic"/>
              </a:rPr>
              <a:t>Membantu penguatan kapasitas </a:t>
            </a:r>
            <a:r>
              <a:rPr lang="en-US" sz="1000" noProof="1">
                <a:latin typeface="Century Gothic"/>
                <a:ea typeface="ＭＳ Ｐゴシック" charset="-128"/>
                <a:cs typeface="Century Gothic"/>
              </a:rPr>
              <a:t>tata kelola pada birokrasi pendidikan di </a:t>
            </a:r>
            <a:r>
              <a:rPr lang="en-US" sz="1000" noProof="1" smtClean="0">
                <a:latin typeface="Century Gothic"/>
                <a:ea typeface="ＭＳ Ｐゴシック" charset="-128"/>
                <a:cs typeface="Century Gothic"/>
              </a:rPr>
              <a:t>daerah</a:t>
            </a:r>
            <a:r>
              <a:rPr lang="id-ID" sz="1000" noProof="1" smtClean="0">
                <a:latin typeface="Century Gothic"/>
                <a:ea typeface="ＭＳ Ｐゴシック" charset="-128"/>
                <a:cs typeface="Century Gothic"/>
              </a:rPr>
              <a:t>.</a:t>
            </a:r>
            <a:r>
              <a:rPr lang="en-US" sz="1000" noProof="1" smtClean="0">
                <a:latin typeface="Century Gothic"/>
                <a:ea typeface="ＭＳ Ｐゴシック" charset="-128"/>
                <a:cs typeface="Century Gothic"/>
              </a:rPr>
              <a:t> </a:t>
            </a:r>
            <a:endParaRPr lang="en-US" sz="1000" noProof="1">
              <a:latin typeface="Century Gothic"/>
              <a:ea typeface="ＭＳ Ｐゴシック" charset="-128"/>
              <a:cs typeface="Century Gothic"/>
            </a:endParaRPr>
          </a:p>
          <a:p>
            <a:pPr marL="180000" indent="-180000">
              <a:spcBef>
                <a:spcPct val="0"/>
              </a:spcBef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000" noProof="1" smtClean="0">
                <a:latin typeface="Century Gothic"/>
                <a:ea typeface="ＭＳ Ｐゴシック" charset="-128"/>
                <a:cs typeface="Century Gothic"/>
              </a:rPr>
              <a:t>Mengembangkan koordinasi dan kerjasama lintas sektor di tingkat </a:t>
            </a:r>
            <a:r>
              <a:rPr lang="en-US" sz="1000" noProof="1" smtClean="0">
                <a:latin typeface="Century Gothic"/>
                <a:ea typeface="ＭＳ Ｐゴシック" charset="-128"/>
                <a:cs typeface="Century Gothic"/>
              </a:rPr>
              <a:t>nasional</a:t>
            </a:r>
            <a:r>
              <a:rPr lang="id-ID" sz="1000" noProof="1" smtClean="0">
                <a:latin typeface="Century Gothic"/>
                <a:ea typeface="ＭＳ Ｐゴシック" charset="-128"/>
                <a:cs typeface="Century Gothic"/>
              </a:rPr>
              <a:t>.</a:t>
            </a:r>
            <a:endParaRPr lang="en-US" sz="1000" noProof="1">
              <a:latin typeface="Century Gothic"/>
              <a:ea typeface="ＭＳ Ｐゴシック" charset="-128"/>
              <a:cs typeface="Century Gothic"/>
            </a:endParaRPr>
          </a:p>
          <a:p>
            <a:pPr marL="180000" indent="-180000">
              <a:spcBef>
                <a:spcPct val="0"/>
              </a:spcBef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000" noProof="1" smtClean="0">
                <a:latin typeface="Century Gothic"/>
                <a:ea typeface="ＭＳ Ｐゴシック" charset="-128"/>
                <a:cs typeface="Century Gothic"/>
              </a:rPr>
              <a:t>Fokus kebijakan dimulai dari mewujudkan birokrasi </a:t>
            </a:r>
            <a:r>
              <a:rPr lang="en-US" sz="1000" noProof="1">
                <a:latin typeface="Century Gothic"/>
                <a:ea typeface="ＭＳ Ｐゴシック" charset="-128"/>
                <a:cs typeface="Century Gothic"/>
              </a:rPr>
              <a:t>Kemdikbud RI yang </a:t>
            </a:r>
            <a:r>
              <a:rPr lang="en-US" sz="1000" noProof="1" smtClean="0">
                <a:latin typeface="Century Gothic"/>
                <a:ea typeface="ＭＳ Ｐゴシック" charset="-128"/>
                <a:cs typeface="Century Gothic"/>
              </a:rPr>
              <a:t> menjadi teladan dalam tata kelola yang </a:t>
            </a:r>
            <a:r>
              <a:rPr lang="en-US" sz="1000" noProof="1">
                <a:latin typeface="Century Gothic"/>
                <a:ea typeface="ＭＳ Ｐゴシック" charset="-128"/>
                <a:cs typeface="Century Gothic"/>
              </a:rPr>
              <a:t>bersih, efektif dan </a:t>
            </a:r>
            <a:r>
              <a:rPr lang="en-US" sz="1000" noProof="1" smtClean="0">
                <a:latin typeface="Century Gothic"/>
                <a:ea typeface="ＭＳ Ｐゴシック" charset="-128"/>
                <a:cs typeface="Century Gothic"/>
              </a:rPr>
              <a:t>efisien serta melibatkan publik.</a:t>
            </a:r>
            <a:endParaRPr lang="en-US" sz="1000" noProof="1">
              <a:latin typeface="Century Gothic"/>
              <a:ea typeface="ＭＳ Ｐゴシック" charset="-128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470" y="763930"/>
            <a:ext cx="7473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noProof="1">
                <a:latin typeface="Century Gothic"/>
                <a:cs typeface="Century Gothic"/>
              </a:rPr>
              <a:t>Terbentuknya </a:t>
            </a:r>
            <a:r>
              <a:rPr lang="id-ID" b="1" noProof="1">
                <a:solidFill>
                  <a:srgbClr val="3382CE"/>
                </a:solidFill>
                <a:latin typeface="Century Gothic"/>
                <a:cs typeface="Century Gothic"/>
              </a:rPr>
              <a:t>insan</a:t>
            </a:r>
            <a:r>
              <a:rPr lang="id-ID" noProof="1">
                <a:solidFill>
                  <a:srgbClr val="3382CE"/>
                </a:solidFill>
                <a:latin typeface="Century Gothic"/>
                <a:cs typeface="Century Gothic"/>
              </a:rPr>
              <a:t> </a:t>
            </a:r>
            <a:r>
              <a:rPr lang="id-ID" noProof="1">
                <a:latin typeface="Century Gothic"/>
                <a:cs typeface="Century Gothic"/>
              </a:rPr>
              <a:t>serta </a:t>
            </a:r>
            <a:r>
              <a:rPr lang="id-ID" b="1" noProof="1">
                <a:solidFill>
                  <a:srgbClr val="3382CE"/>
                </a:solidFill>
                <a:latin typeface="Century Gothic"/>
                <a:cs typeface="Century Gothic"/>
              </a:rPr>
              <a:t>ekosistem</a:t>
            </a:r>
            <a:r>
              <a:rPr lang="id-ID" noProof="1">
                <a:solidFill>
                  <a:srgbClr val="3382CE"/>
                </a:solidFill>
                <a:latin typeface="Century Gothic"/>
                <a:cs typeface="Century Gothic"/>
              </a:rPr>
              <a:t> </a:t>
            </a:r>
            <a:r>
              <a:rPr lang="id-ID" noProof="1">
                <a:latin typeface="Century Gothic"/>
                <a:cs typeface="Century Gothic"/>
              </a:rPr>
              <a:t>Pendidikan dan Kebudayaan</a:t>
            </a:r>
            <a:br>
              <a:rPr lang="id-ID" noProof="1">
                <a:latin typeface="Century Gothic"/>
                <a:cs typeface="Century Gothic"/>
              </a:rPr>
            </a:br>
            <a:r>
              <a:rPr lang="id-ID" noProof="1">
                <a:latin typeface="Century Gothic"/>
                <a:cs typeface="Century Gothic"/>
              </a:rPr>
              <a:t>yang berkarakter dengan dilandasi semangat gotong-royong.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12170" y="1572586"/>
            <a:ext cx="2337816" cy="301972"/>
          </a:xfrm>
          <a:prstGeom prst="roundRect">
            <a:avLst/>
          </a:prstGeom>
          <a:solidFill>
            <a:srgbClr val="3382C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STRATEGI 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403093" y="1572586"/>
            <a:ext cx="2337816" cy="301972"/>
          </a:xfrm>
          <a:prstGeom prst="roundRect">
            <a:avLst/>
          </a:prstGeom>
          <a:solidFill>
            <a:srgbClr val="3382C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STRATEGI 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294015" y="1572586"/>
            <a:ext cx="2337816" cy="301972"/>
          </a:xfrm>
          <a:prstGeom prst="roundRect">
            <a:avLst/>
          </a:prstGeom>
          <a:solidFill>
            <a:srgbClr val="3382C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STRATEGI 3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126539" y="2503821"/>
            <a:ext cx="1" cy="2906899"/>
          </a:xfrm>
          <a:prstGeom prst="line">
            <a:avLst/>
          </a:prstGeom>
          <a:ln w="9525" cmpd="sng">
            <a:solidFill>
              <a:srgbClr val="3382C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013577" y="2503821"/>
            <a:ext cx="1" cy="2906899"/>
          </a:xfrm>
          <a:prstGeom prst="line">
            <a:avLst/>
          </a:prstGeom>
          <a:ln w="9525" cmpd="sng">
            <a:solidFill>
              <a:srgbClr val="3382C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5470" y="1857490"/>
            <a:ext cx="256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b="1" noProof="1">
                <a:latin typeface="Century Gothic"/>
                <a:cs typeface="Century Gothic"/>
              </a:rPr>
              <a:t>Penguatan pelaku pendidikan dan kebudayaan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46393" y="1857490"/>
            <a:ext cx="2569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b="1" noProof="1">
                <a:latin typeface="Century Gothic"/>
                <a:cs typeface="Century Gothic"/>
              </a:rPr>
              <a:t>Peningkatan mutu dan akses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37315" y="1857490"/>
            <a:ext cx="256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b="1" noProof="1">
                <a:latin typeface="Century Gothic"/>
                <a:cs typeface="Century Gothic"/>
              </a:rPr>
              <a:t>Pengembangan efektivitas birokrasi melalui perbaikan tata kelola dan pelibatan publik</a:t>
            </a:r>
          </a:p>
        </p:txBody>
      </p:sp>
    </p:spTree>
    <p:extLst>
      <p:ext uri="{BB962C8B-B14F-4D97-AF65-F5344CB8AC3E}">
        <p14:creationId xmlns:p14="http://schemas.microsoft.com/office/powerpoint/2010/main" xmlns="" val="1090676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b="5927"/>
          <a:stretch/>
        </p:blipFill>
        <p:spPr>
          <a:xfrm>
            <a:off x="252001" y="157500"/>
            <a:ext cx="8640000" cy="540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1736" y="5285449"/>
            <a:ext cx="30020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Foto: Leonitem Photowork 2010 – leonitem.blogspot.com</a:t>
            </a:r>
          </a:p>
        </p:txBody>
      </p:sp>
      <p:sp>
        <p:nvSpPr>
          <p:cNvPr id="6" name="Rectangle 5"/>
          <p:cNvSpPr/>
          <p:nvPr/>
        </p:nvSpPr>
        <p:spPr>
          <a:xfrm>
            <a:off x="-11568" y="756495"/>
            <a:ext cx="9144000" cy="801945"/>
          </a:xfrm>
          <a:prstGeom prst="rect">
            <a:avLst/>
          </a:prstGeom>
          <a:solidFill>
            <a:srgbClr val="3382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1736" y="803524"/>
            <a:ext cx="8228359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d-ID" sz="2000" b="1" noProof="1">
                <a:solidFill>
                  <a:srgbClr val="FFFFFF"/>
                </a:solidFill>
                <a:latin typeface="Century Gothic"/>
                <a:cs typeface="Century Gothic"/>
              </a:rPr>
              <a:t>Terbentuknya insan dan ekosistem pendidikan dan kebudayaan</a:t>
            </a:r>
            <a:br>
              <a:rPr lang="id-ID" sz="2000" b="1" noProof="1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id-ID" sz="2000" b="1" noProof="1">
                <a:solidFill>
                  <a:srgbClr val="FFFFFF"/>
                </a:solidFill>
                <a:latin typeface="Century Gothic"/>
                <a:cs typeface="Century Gothic"/>
              </a:rPr>
              <a:t>yang berkarakter dan dilandasi semangat gotong royong</a:t>
            </a:r>
            <a:endParaRPr lang="id-ID" sz="2000" b="1" noProof="1" smtClean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9683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735" y="835065"/>
            <a:ext cx="7381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b="1" noProof="1">
                <a:solidFill>
                  <a:srgbClr val="3382CE"/>
                </a:solidFill>
                <a:latin typeface="Century Gothic"/>
                <a:cs typeface="Century Gothic"/>
              </a:rPr>
              <a:t>Penguatan Pelaku Pendidikan dan Kebudayaan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1735" y="392431"/>
            <a:ext cx="1226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noProof="1">
                <a:latin typeface="Century Gothic"/>
                <a:cs typeface="Century Gothic"/>
              </a:rPr>
              <a:t>Strategi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1735" y="1698995"/>
            <a:ext cx="5388178" cy="2306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defTabSz="9143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600" noProof="1">
                <a:latin typeface="Century Gothic"/>
                <a:ea typeface="Tahoma" pitchFamily="34" charset="0"/>
                <a:cs typeface="Century Gothic"/>
              </a:rPr>
              <a:t>Menguatkan siswa, guru, kepala sekolah, orangtua dan pemimpin institusi pendidikan dalam ekosistem pendidikan</a:t>
            </a:r>
            <a:r>
              <a:rPr lang="tr-TR" sz="1600" noProof="1">
                <a:latin typeface="Century Gothic"/>
                <a:ea typeface="Tahoma" pitchFamily="34" charset="0"/>
                <a:cs typeface="Century Gothic"/>
              </a:rPr>
              <a:t>.</a:t>
            </a:r>
            <a:endParaRPr lang="en-US" sz="1600" noProof="1">
              <a:latin typeface="Century Gothic"/>
              <a:ea typeface="Tahoma" pitchFamily="34" charset="0"/>
              <a:cs typeface="Century Gothic"/>
            </a:endParaRPr>
          </a:p>
          <a:p>
            <a:pPr marL="180000" indent="-180000" defTabSz="9143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600" noProof="1">
                <a:latin typeface="Century Gothic"/>
                <a:ea typeface="Tahoma" pitchFamily="34" charset="0"/>
                <a:cs typeface="Century Gothic"/>
              </a:rPr>
              <a:t>Memberdayakan pelaku budaya dalam pelestarian dan pengembangan kebudayaan.</a:t>
            </a:r>
            <a:endParaRPr lang="tr-TR" sz="1600" noProof="1">
              <a:latin typeface="Century Gothic"/>
              <a:ea typeface="Tahoma" pitchFamily="34" charset="0"/>
              <a:cs typeface="Century Gothic"/>
            </a:endParaRPr>
          </a:p>
          <a:p>
            <a:pPr marL="180000" indent="-180000" defTabSz="9143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  <a:defRPr/>
            </a:pPr>
            <a:r>
              <a:rPr lang="tr-TR" sz="1600" noProof="1">
                <a:latin typeface="Century Gothic"/>
                <a:ea typeface="Tahoma" pitchFamily="34" charset="0"/>
                <a:cs typeface="Century Gothic"/>
              </a:rPr>
              <a:t>Fokus kebijakan diarahkan pada penguatan </a:t>
            </a:r>
            <a:r>
              <a:rPr lang="en-US" sz="1600" noProof="1">
                <a:latin typeface="Century Gothic"/>
                <a:ea typeface="Tahoma" pitchFamily="34" charset="0"/>
                <a:cs typeface="Century Gothic"/>
              </a:rPr>
              <a:t>perilaku yang mandiri dan berkepribadian. 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51736" y="835065"/>
            <a:ext cx="8245766" cy="0"/>
          </a:xfrm>
          <a:prstGeom prst="line">
            <a:avLst/>
          </a:prstGeom>
          <a:ln>
            <a:solidFill>
              <a:srgbClr val="3382C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921153" y="1698995"/>
            <a:ext cx="2591679" cy="353286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5921153" y="5231863"/>
            <a:ext cx="150307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600" noProof="1">
                <a:latin typeface="Century Gothic"/>
                <a:cs typeface="Century Gothic"/>
              </a:rPr>
              <a:t>foto: 9 Summers 10 Autumns</a:t>
            </a:r>
          </a:p>
        </p:txBody>
      </p:sp>
    </p:spTree>
    <p:extLst>
      <p:ext uri="{BB962C8B-B14F-4D97-AF65-F5344CB8AC3E}">
        <p14:creationId xmlns:p14="http://schemas.microsoft.com/office/powerpoint/2010/main" xmlns="" val="3809697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735" y="835065"/>
            <a:ext cx="452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b="1" noProof="1">
                <a:solidFill>
                  <a:srgbClr val="3382CE"/>
                </a:solidFill>
                <a:latin typeface="Century Gothic"/>
                <a:cs typeface="Century Gothic"/>
              </a:rPr>
              <a:t>Peningkatan Mutu dan Akses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1735" y="392431"/>
            <a:ext cx="1226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noProof="1">
                <a:latin typeface="Century Gothic"/>
                <a:cs typeface="Century Gothic"/>
              </a:rPr>
              <a:t>Strategi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1734" y="1698995"/>
            <a:ext cx="5286121" cy="3488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600" noProof="1">
                <a:latin typeface="Century Gothic"/>
                <a:cs typeface="Century Gothic"/>
              </a:rPr>
              <a:t>Meningkatkan mutu pendidikan sesuai lingkup Standar Nasional Pendidikan untuk mengoptimalkan capaian Wajib Belajar 12 tahun.</a:t>
            </a:r>
          </a:p>
          <a:p>
            <a:pPr marL="180000" indent="-1800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600" noProof="1">
                <a:latin typeface="Century Gothic"/>
                <a:cs typeface="Century Gothic"/>
              </a:rPr>
              <a:t>Meningkatkan ketersediaan serta keterjangkauan layanan pendidikan, khususnya bagi masyarakat yang terpinggirkan.</a:t>
            </a:r>
            <a:endParaRPr lang="en-US" sz="1600" b="1" noProof="1">
              <a:latin typeface="Century Gothic"/>
              <a:cs typeface="Century Gothic"/>
            </a:endParaRPr>
          </a:p>
          <a:p>
            <a:pPr marL="180000" indent="-1800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600" noProof="1">
                <a:latin typeface="Century Gothic"/>
                <a:cs typeface="Century Gothic"/>
              </a:rPr>
              <a:t>Fokus kebijakan didasarkan pada percepatan peningkatan mutu dan akses untuk menghadapi persaingan global dengan pemahaman akan keberagaman, penguatan praktik baik dan inovasi.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51736" y="835065"/>
            <a:ext cx="8245766" cy="0"/>
          </a:xfrm>
          <a:prstGeom prst="line">
            <a:avLst/>
          </a:prstGeom>
          <a:ln>
            <a:solidFill>
              <a:srgbClr val="3382C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6200000">
            <a:off x="7853628" y="2594449"/>
            <a:ext cx="150307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600" noProof="1">
                <a:latin typeface="Century Gothic"/>
                <a:cs typeface="Century Gothic"/>
              </a:rPr>
              <a:t>foto: expat.or.id - ANZA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932132" y="1698995"/>
            <a:ext cx="2580700" cy="1739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32132" y="3520949"/>
            <a:ext cx="2580700" cy="15082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8163990" y="4495639"/>
            <a:ext cx="882355" cy="184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600" noProof="1">
                <a:latin typeface="Century Gothic"/>
                <a:cs typeface="Century Gothic"/>
              </a:rPr>
              <a:t>foto: pusaka.or.id</a:t>
            </a:r>
          </a:p>
        </p:txBody>
      </p:sp>
    </p:spTree>
    <p:extLst>
      <p:ext uri="{BB962C8B-B14F-4D97-AF65-F5344CB8AC3E}">
        <p14:creationId xmlns:p14="http://schemas.microsoft.com/office/powerpoint/2010/main" xmlns="" val="3326154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735" y="835065"/>
            <a:ext cx="6727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b="1" noProof="1">
                <a:solidFill>
                  <a:srgbClr val="3382CE"/>
                </a:solidFill>
                <a:latin typeface="Century Gothic"/>
                <a:cs typeface="Century Gothic"/>
              </a:rPr>
              <a:t>Pengembangan efektivitas birokrasi melalui</a:t>
            </a:r>
            <a:br>
              <a:rPr lang="id-ID" sz="2400" b="1" noProof="1">
                <a:solidFill>
                  <a:srgbClr val="3382CE"/>
                </a:solidFill>
                <a:latin typeface="Century Gothic"/>
                <a:cs typeface="Century Gothic"/>
              </a:rPr>
            </a:br>
            <a:r>
              <a:rPr lang="id-ID" sz="2400" b="1" noProof="1">
                <a:solidFill>
                  <a:srgbClr val="3382CE"/>
                </a:solidFill>
                <a:latin typeface="Century Gothic"/>
                <a:cs typeface="Century Gothic"/>
              </a:rPr>
              <a:t>perbaikan tata kelola dan pelibatan publik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1735" y="392431"/>
            <a:ext cx="1226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noProof="1">
                <a:latin typeface="Century Gothic"/>
                <a:cs typeface="Century Gothic"/>
              </a:rPr>
              <a:t>Strategi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1735" y="1698995"/>
            <a:ext cx="4780676" cy="3565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600" noProof="1">
                <a:latin typeface="Century Gothic"/>
                <a:ea typeface="ＭＳ Ｐゴシック" charset="-128"/>
                <a:cs typeface="Century Gothic"/>
              </a:rPr>
              <a:t>Melibatkan publik dalam seluruh aspek pengelolaan kebijakan dengan berbasis data, riset dan bukti lapangan.</a:t>
            </a:r>
          </a:p>
          <a:p>
            <a:pPr marL="180000" indent="-1800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600" noProof="1">
                <a:latin typeface="Century Gothic"/>
                <a:ea typeface="ＭＳ Ｐゴシック" charset="-128"/>
                <a:cs typeface="Century Gothic"/>
              </a:rPr>
              <a:t>Membantu penguatan kapasitas tata kelola pada birokrasi pendidikan di </a:t>
            </a:r>
            <a:r>
              <a:rPr lang="en-US" sz="1600" noProof="1" smtClean="0">
                <a:latin typeface="Century Gothic"/>
                <a:ea typeface="ＭＳ Ｐゴシック" charset="-128"/>
                <a:cs typeface="Century Gothic"/>
              </a:rPr>
              <a:t>daerah</a:t>
            </a:r>
            <a:r>
              <a:rPr lang="id-ID" sz="1600" noProof="1" smtClean="0">
                <a:latin typeface="Century Gothic"/>
                <a:ea typeface="ＭＳ Ｐゴシック" charset="-128"/>
                <a:cs typeface="Century Gothic"/>
              </a:rPr>
              <a:t>.</a:t>
            </a:r>
            <a:endParaRPr lang="en-US" sz="1600" noProof="1">
              <a:latin typeface="Century Gothic"/>
              <a:ea typeface="ＭＳ Ｐゴシック" charset="-128"/>
              <a:cs typeface="Century Gothic"/>
            </a:endParaRPr>
          </a:p>
          <a:p>
            <a:pPr marL="180000" indent="-1800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600" noProof="1">
                <a:latin typeface="Century Gothic"/>
                <a:ea typeface="ＭＳ Ｐゴシック" charset="-128"/>
                <a:cs typeface="Century Gothic"/>
              </a:rPr>
              <a:t>Mengembangkan koordinasi dan kerjasama lintas sektor di tingkat </a:t>
            </a:r>
            <a:r>
              <a:rPr lang="en-US" sz="1600" noProof="1" smtClean="0">
                <a:latin typeface="Century Gothic"/>
                <a:ea typeface="ＭＳ Ｐゴシック" charset="-128"/>
                <a:cs typeface="Century Gothic"/>
              </a:rPr>
              <a:t>nasional</a:t>
            </a:r>
            <a:r>
              <a:rPr lang="id-ID" sz="1600" noProof="1" smtClean="0">
                <a:latin typeface="Century Gothic"/>
                <a:ea typeface="ＭＳ Ｐゴシック" charset="-128"/>
                <a:cs typeface="Century Gothic"/>
              </a:rPr>
              <a:t>.</a:t>
            </a:r>
            <a:endParaRPr lang="en-US" sz="1600" noProof="1">
              <a:latin typeface="Century Gothic"/>
              <a:ea typeface="ＭＳ Ｐゴシック" charset="-128"/>
              <a:cs typeface="Century Gothic"/>
            </a:endParaRPr>
          </a:p>
          <a:p>
            <a:pPr marL="180000" indent="-1800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600" noProof="1">
                <a:latin typeface="Century Gothic"/>
                <a:ea typeface="ＭＳ Ｐゴシック" charset="-128"/>
                <a:cs typeface="Century Gothic"/>
              </a:rPr>
              <a:t>Fokus kebijakan dimulai dari mewujudkan birokrasi Kemdikbud RI yang  menjadi teladan dalam tata kelola yang bersih, efektif dan efisien serta melibatkan publik.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51736" y="835065"/>
            <a:ext cx="8245766" cy="0"/>
          </a:xfrm>
          <a:prstGeom prst="line">
            <a:avLst/>
          </a:prstGeom>
          <a:ln>
            <a:solidFill>
              <a:srgbClr val="3382C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04660" y="1697135"/>
            <a:ext cx="2608172" cy="17181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04660" y="3504157"/>
            <a:ext cx="2608172" cy="17393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7837497" y="2571396"/>
            <a:ext cx="150307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600" noProof="1">
                <a:latin typeface="Century Gothic"/>
                <a:cs typeface="Century Gothic"/>
              </a:rPr>
              <a:t>foto: Save Street Child Surabaya</a:t>
            </a:r>
          </a:p>
        </p:txBody>
      </p:sp>
    </p:spTree>
    <p:extLst>
      <p:ext uri="{BB962C8B-B14F-4D97-AF65-F5344CB8AC3E}">
        <p14:creationId xmlns:p14="http://schemas.microsoft.com/office/powerpoint/2010/main" xmlns="" val="3326154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4357" y="1415182"/>
            <a:ext cx="4237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Topik-topik Komisi</a:t>
            </a:r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99173" y="5035252"/>
            <a:ext cx="8545655" cy="526878"/>
            <a:chOff x="402615" y="5058770"/>
            <a:chExt cx="8545655" cy="5268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02615" y="5058770"/>
              <a:ext cx="526338" cy="52687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02064" y="5122154"/>
              <a:ext cx="7946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3382CE"/>
                  </a:solidFill>
                  <a:latin typeface="Century Gothic"/>
                  <a:cs typeface="Century Gothic"/>
                </a:rPr>
                <a:t>Kementerian Pendidikan dan Kebudayaan Republik Indonesia</a:t>
              </a:r>
              <a:endParaRPr lang="en-US" sz="2000" b="1" dirty="0">
                <a:solidFill>
                  <a:srgbClr val="3382CE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98933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904660" y="3504158"/>
            <a:ext cx="2608171" cy="17393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735" y="835065"/>
            <a:ext cx="836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b="1" noProof="1">
                <a:solidFill>
                  <a:srgbClr val="3382CE"/>
                </a:solidFill>
                <a:latin typeface="Century Gothic"/>
                <a:cs typeface="Century Gothic"/>
              </a:rPr>
              <a:t>Pendidikan Anak Usia Dini dan Pendidikan Masyarakat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1735" y="392431"/>
            <a:ext cx="106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noProof="1">
                <a:latin typeface="Century Gothic"/>
                <a:cs typeface="Century Gothic"/>
              </a:rPr>
              <a:t>Komisi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1735" y="1542081"/>
            <a:ext cx="4780676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latin typeface="Century Gothic"/>
                <a:cs typeface="Century Gothic"/>
              </a:rPr>
              <a:t>Bagaimana menjamin penyelenggaraan PAUD Bermutu?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latin typeface="Century Gothic"/>
                <a:cs typeface="Century Gothic"/>
              </a:rPr>
              <a:t>Bagaimana meningkatkan akses dan mutu Pendidikan Kesetaraan?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latin typeface="Century Gothic"/>
                <a:cs typeface="Century Gothic"/>
              </a:rPr>
              <a:t>Bagaimana meningkatkan akses, mutu dan relevansi kursus dan pelatihan?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latin typeface="Century Gothic"/>
                <a:cs typeface="Century Gothic"/>
              </a:rPr>
              <a:t>Bagaimana memperkuat kelembagaan satuan PAUD-Dikmas?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latin typeface="Century Gothic"/>
                <a:cs typeface="Century Gothic"/>
              </a:rPr>
              <a:t>Bagaimana memperkuat peran keluarga sebagai pendidik utama dan pertama?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latin typeface="Century Gothic"/>
                <a:cs typeface="Century Gothic"/>
              </a:rPr>
              <a:t>Bagaimana memperjelas pembagian kewenangan pusat, daerah dan masyarakat dalam penyelenggaraan PAUD-Dikmas?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51736" y="835065"/>
            <a:ext cx="8245766" cy="0"/>
          </a:xfrm>
          <a:prstGeom prst="line">
            <a:avLst/>
          </a:prstGeom>
          <a:ln>
            <a:solidFill>
              <a:srgbClr val="3382C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04660" y="1697135"/>
            <a:ext cx="2608172" cy="171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537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04660" y="1688260"/>
            <a:ext cx="2608172" cy="17357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735" y="835065"/>
            <a:ext cx="2136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b="1" noProof="1">
                <a:solidFill>
                  <a:srgbClr val="3382CE"/>
                </a:solidFill>
                <a:latin typeface="Century Gothic"/>
                <a:cs typeface="Century Gothic"/>
              </a:rPr>
              <a:t>Kebudayaan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1735" y="392431"/>
            <a:ext cx="106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noProof="1">
                <a:latin typeface="Century Gothic"/>
                <a:cs typeface="Century Gothic"/>
              </a:rPr>
              <a:t>Komisi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1735" y="1698995"/>
            <a:ext cx="4780676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latin typeface="Century Gothic"/>
                <a:cs typeface="Century Gothic"/>
              </a:rPr>
              <a:t>Bagaimana strategi meningkatkan jumlah cagar budaya yang teregistrasi?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latin typeface="Century Gothic"/>
                <a:cs typeface="Century Gothic"/>
              </a:rPr>
              <a:t>Bagaimana mendukung pencatatan dan penetapan Warisan Budaya Takbenda?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latin typeface="Century Gothic"/>
                <a:cs typeface="Century Gothic"/>
              </a:rPr>
              <a:t>Apa strategi yang tepat dalam menetapkan dan mendukung nominasi warisan budaya dunia?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latin typeface="Century Gothic"/>
                <a:cs typeface="Century Gothic"/>
              </a:rPr>
              <a:t>Bagaimana memfasilitasi penelitian dan penghargaan bidang kebudayaan?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latin typeface="Century Gothic"/>
                <a:cs typeface="Century Gothic"/>
              </a:rPr>
              <a:t>Bagaimana strategi pembinaan Kepercayaan Terhadap Tuhan YME?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latin typeface="Century Gothic"/>
                <a:cs typeface="Century Gothic"/>
              </a:rPr>
              <a:t>Apa saja strategi pemanfaatan budaya sebagai alat diplomasi?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51736" y="835065"/>
            <a:ext cx="8245766" cy="0"/>
          </a:xfrm>
          <a:prstGeom prst="line">
            <a:avLst/>
          </a:prstGeom>
          <a:ln>
            <a:solidFill>
              <a:srgbClr val="3382C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04661" y="3504157"/>
            <a:ext cx="2608172" cy="171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3463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7240" y="1415182"/>
            <a:ext cx="5634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Prinsip-prinsip Mendasar</a:t>
            </a:r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99173" y="5035252"/>
            <a:ext cx="8545655" cy="526878"/>
            <a:chOff x="402615" y="5058770"/>
            <a:chExt cx="8545655" cy="5268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02615" y="5058770"/>
              <a:ext cx="526338" cy="52687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02064" y="5122154"/>
              <a:ext cx="7946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3382CE"/>
                  </a:solidFill>
                  <a:latin typeface="Century Gothic"/>
                  <a:cs typeface="Century Gothic"/>
                </a:rPr>
                <a:t>Kementerian Pendidikan dan Kebudayaan Republik Indonesia</a:t>
              </a:r>
              <a:endParaRPr lang="en-US" sz="2000" b="1" dirty="0">
                <a:solidFill>
                  <a:srgbClr val="3382CE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60270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904660" y="3504157"/>
            <a:ext cx="2608172" cy="1739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904660" y="1704731"/>
            <a:ext cx="2608172" cy="17105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735" y="835065"/>
            <a:ext cx="4973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b="1" noProof="1">
                <a:solidFill>
                  <a:srgbClr val="3382CE"/>
                </a:solidFill>
                <a:latin typeface="Century Gothic"/>
                <a:cs typeface="Century Gothic"/>
              </a:rPr>
              <a:t>Guru dan Tenaga Kependidikan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1735" y="392431"/>
            <a:ext cx="106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noProof="1">
                <a:latin typeface="Century Gothic"/>
                <a:cs typeface="Century Gothic"/>
              </a:rPr>
              <a:t>Komisi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1735" y="1698995"/>
            <a:ext cx="478067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latin typeface="Century Gothic"/>
                <a:cs typeface="Century Gothic"/>
              </a:rPr>
              <a:t>Bagaimana meningkatkan kualitas dan kehandalan perencanaan kebutuhan dan distribusi guru?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latin typeface="Century Gothic"/>
                <a:cs typeface="Century Gothic"/>
              </a:rPr>
              <a:t>Bagaimana strategi meningkatkan mutu guru agar dapat memenuhi kuaifikasi yang diharapkan?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latin typeface="Century Gothic"/>
                <a:cs typeface="Century Gothic"/>
              </a:rPr>
              <a:t>Bagaimana strategi pengembangan keprofesian guru dapat disusun secara berkelanjutan?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latin typeface="Century Gothic"/>
                <a:cs typeface="Century Gothic"/>
              </a:rPr>
              <a:t>Bagaimana memastikan tunjangan kesejahteraan guru tepat waktu, tepat sasaran dan tepat jumlah?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51736" y="835065"/>
            <a:ext cx="8245766" cy="0"/>
          </a:xfrm>
          <a:prstGeom prst="line">
            <a:avLst/>
          </a:prstGeom>
          <a:ln>
            <a:solidFill>
              <a:srgbClr val="3382C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23813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904660" y="3504158"/>
            <a:ext cx="2592041" cy="1739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904660" y="1688964"/>
            <a:ext cx="2600476" cy="17263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735" y="835065"/>
            <a:ext cx="6199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b="1" noProof="1">
                <a:solidFill>
                  <a:srgbClr val="3382CE"/>
                </a:solidFill>
                <a:latin typeface="Century Gothic"/>
                <a:cs typeface="Century Gothic"/>
              </a:rPr>
              <a:t>Pengembangan dan Pelestarian Bahasa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1735" y="392431"/>
            <a:ext cx="106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noProof="1">
                <a:latin typeface="Century Gothic"/>
                <a:cs typeface="Century Gothic"/>
              </a:rPr>
              <a:t>Komisi 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1735" y="1698995"/>
            <a:ext cx="478067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latin typeface="Century Gothic"/>
                <a:cs typeface="Century Gothic"/>
              </a:rPr>
              <a:t>Apa saja yang dapat dilakukan untuk meningkatkan mutu pendidikan bahasa?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latin typeface="Century Gothic"/>
                <a:cs typeface="Century Gothic"/>
              </a:rPr>
              <a:t>Bagaimana memperjelas pembagian kewenangan pusat, daerah dan masyarakat dalam pengembangan, pembinaan dan pelestarian bahasa dan sastra?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51736" y="835065"/>
            <a:ext cx="8245766" cy="0"/>
          </a:xfrm>
          <a:prstGeom prst="line">
            <a:avLst/>
          </a:prstGeom>
          <a:ln>
            <a:solidFill>
              <a:srgbClr val="3382C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7837497" y="2571396"/>
            <a:ext cx="150307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600" noProof="1">
                <a:latin typeface="Century Gothic"/>
                <a:cs typeface="Century Gothic"/>
              </a:rPr>
              <a:t>foto: Save Street Child Surabaya</a:t>
            </a:r>
          </a:p>
        </p:txBody>
      </p:sp>
    </p:spTree>
    <p:extLst>
      <p:ext uri="{BB962C8B-B14F-4D97-AF65-F5344CB8AC3E}">
        <p14:creationId xmlns:p14="http://schemas.microsoft.com/office/powerpoint/2010/main" xmlns="" val="913805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904660" y="1697134"/>
            <a:ext cx="2608172" cy="17181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735" y="835065"/>
            <a:ext cx="5570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b="1" noProof="1">
                <a:solidFill>
                  <a:srgbClr val="3382CE"/>
                </a:solidFill>
                <a:latin typeface="Century Gothic"/>
                <a:cs typeface="Century Gothic"/>
              </a:rPr>
              <a:t>Pelaksanaan Wajib Belajar 12 Tahun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1735" y="392431"/>
            <a:ext cx="106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noProof="1">
                <a:latin typeface="Century Gothic"/>
                <a:cs typeface="Century Gothic"/>
              </a:rPr>
              <a:t>Komisi 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1735" y="1523357"/>
            <a:ext cx="4780676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latin typeface="Century Gothic"/>
                <a:cs typeface="Century Gothic"/>
              </a:rPr>
              <a:t>Bagaimana memastikan Program Indonesia Pintar efektif dan berkelanjutan?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latin typeface="Century Gothic"/>
                <a:cs typeface="Century Gothic"/>
              </a:rPr>
              <a:t>Bagaimana membangun sistem transparansi dan akuntabilitas pemanfaatan dana BOS?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latin typeface="Century Gothic"/>
                <a:cs typeface="Century Gothic"/>
              </a:rPr>
              <a:t>Apa saja praktek-praktek baik penerimaan siswa baru di berbagai daerah?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latin typeface="Century Gothic"/>
                <a:cs typeface="Century Gothic"/>
              </a:rPr>
              <a:t>Bagaimana membangun lingkungan pendidikan yang aman dan ramah anak.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latin typeface="Century Gothic"/>
                <a:cs typeface="Century Gothic"/>
              </a:rPr>
              <a:t>Bagaimana peran komite sekolah dapat ditingkatkan dan diperkuat?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latin typeface="Century Gothic"/>
                <a:cs typeface="Century Gothic"/>
              </a:rPr>
              <a:t>Bagaimana meningkatkan jumlah, mutu dan relevansi SMK vokasi?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51736" y="835065"/>
            <a:ext cx="8245766" cy="0"/>
          </a:xfrm>
          <a:prstGeom prst="line">
            <a:avLst/>
          </a:prstGeom>
          <a:ln>
            <a:solidFill>
              <a:srgbClr val="3382C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04660" y="3504157"/>
            <a:ext cx="2608172" cy="173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7974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904660" y="1694111"/>
            <a:ext cx="2608171" cy="17211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904660" y="3504157"/>
            <a:ext cx="2608172" cy="17393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735" y="835065"/>
            <a:ext cx="7970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b="1" noProof="1">
                <a:solidFill>
                  <a:srgbClr val="3382CE"/>
                </a:solidFill>
                <a:latin typeface="Century Gothic"/>
                <a:cs typeface="Century Gothic"/>
              </a:rPr>
              <a:t>Kurikulum, UN 2015, Penilaian Pendidikan, Akreditasi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1735" y="392431"/>
            <a:ext cx="106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noProof="1">
                <a:latin typeface="Century Gothic"/>
                <a:cs typeface="Century Gothic"/>
              </a:rPr>
              <a:t>Komisi 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1735" y="1697135"/>
            <a:ext cx="478067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latin typeface="Century Gothic"/>
                <a:cs typeface="Century Gothic"/>
              </a:rPr>
              <a:t>Bagaimana memastikan kurikulum nasional relevan dengan perkembangan dan tantangan nasional dan global, dengan tetap memberikan ruang bagi keunggulan dan kearifan lokal?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latin typeface="Century Gothic"/>
                <a:cs typeface="Century Gothic"/>
              </a:rPr>
              <a:t>Bagaimana ekosistem penilaian pendidikan perlu dibangun agar dapat menjadi cermin dan panduan bagi arah kemajuan pendidikan nasional?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latin typeface="Century Gothic"/>
                <a:cs typeface="Century Gothic"/>
              </a:rPr>
              <a:t>Bagaimana strategi melakukan percepatan akreditasi satuan pendidikan secara efektif dan efisien?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51736" y="835065"/>
            <a:ext cx="8245766" cy="0"/>
          </a:xfrm>
          <a:prstGeom prst="line">
            <a:avLst/>
          </a:prstGeom>
          <a:ln>
            <a:solidFill>
              <a:srgbClr val="3382C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47563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51736" y="1700943"/>
            <a:ext cx="2622082" cy="1714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221966" y="1694111"/>
            <a:ext cx="2580602" cy="17209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735" y="835065"/>
            <a:ext cx="4247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4000" b="1" noProof="1">
                <a:solidFill>
                  <a:srgbClr val="3382CE"/>
                </a:solidFill>
                <a:latin typeface="Century Gothic"/>
                <a:cs typeface="Century Gothic"/>
              </a:rPr>
              <a:t>Indeks Integritas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51736" y="835065"/>
            <a:ext cx="8245766" cy="0"/>
          </a:xfrm>
          <a:prstGeom prst="line">
            <a:avLst/>
          </a:prstGeom>
          <a:ln>
            <a:solidFill>
              <a:srgbClr val="3382C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65646" y="3614117"/>
            <a:ext cx="8231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err="1">
                <a:latin typeface="Century Gothic"/>
                <a:cs typeface="Century Gothic"/>
              </a:rPr>
              <a:t>Sekolah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dirty="0" err="1">
                <a:latin typeface="Century Gothic"/>
                <a:cs typeface="Century Gothic"/>
              </a:rPr>
              <a:t>menjadi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dirty="0" err="1">
                <a:latin typeface="Century Gothic"/>
                <a:cs typeface="Century Gothic"/>
              </a:rPr>
              <a:t>zona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dirty="0" err="1">
                <a:latin typeface="Century Gothic"/>
                <a:cs typeface="Century Gothic"/>
              </a:rPr>
              <a:t>latihan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dirty="0" err="1">
                <a:latin typeface="Century Gothic"/>
                <a:cs typeface="Century Gothic"/>
              </a:rPr>
              <a:t>integritas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dirty="0" err="1">
                <a:latin typeface="Century Gothic"/>
                <a:cs typeface="Century Gothic"/>
              </a:rPr>
              <a:t>dan</a:t>
            </a:r>
            <a:r>
              <a:rPr lang="en-US" sz="2000" dirty="0">
                <a:latin typeface="Century Gothic"/>
                <a:cs typeface="Century Gothic"/>
              </a:rPr>
              <a:t> anti </a:t>
            </a:r>
            <a:r>
              <a:rPr lang="en-US" sz="2000" dirty="0" err="1" smtClean="0">
                <a:latin typeface="Century Gothic"/>
                <a:cs typeface="Century Gothic"/>
              </a:rPr>
              <a:t>korupsi</a:t>
            </a:r>
            <a:r>
              <a:rPr lang="id-ID" sz="2000" dirty="0" smtClean="0">
                <a:latin typeface="Century Gothic"/>
                <a:cs typeface="Century Gothic"/>
              </a:rPr>
              <a:t>.</a:t>
            </a:r>
            <a:endParaRPr lang="en-US" sz="2000" dirty="0">
              <a:latin typeface="Century Gothic"/>
              <a:cs typeface="Century Gothic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950715" y="1694111"/>
            <a:ext cx="2622083" cy="172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6171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3844" y="3504158"/>
            <a:ext cx="2608987" cy="1739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904660" y="1699677"/>
            <a:ext cx="2608172" cy="17155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735" y="835065"/>
            <a:ext cx="73532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b="1" noProof="1">
                <a:solidFill>
                  <a:srgbClr val="3382CE"/>
                </a:solidFill>
                <a:latin typeface="Century Gothic"/>
                <a:cs typeface="Century Gothic"/>
              </a:rPr>
              <a:t>Tata Kelola, Efektivitas Birokrasi, Pelibatan Publik</a:t>
            </a:r>
            <a:br>
              <a:rPr lang="id-ID" sz="2400" b="1" noProof="1">
                <a:solidFill>
                  <a:srgbClr val="3382CE"/>
                </a:solidFill>
                <a:latin typeface="Century Gothic"/>
                <a:cs typeface="Century Gothic"/>
              </a:rPr>
            </a:br>
            <a:r>
              <a:rPr lang="id-ID" sz="2400" b="1" noProof="1">
                <a:solidFill>
                  <a:srgbClr val="3382CE"/>
                </a:solidFill>
                <a:latin typeface="Century Gothic"/>
                <a:cs typeface="Century Gothic"/>
              </a:rPr>
              <a:t>dan Pengawasan Pendidikan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1735" y="392431"/>
            <a:ext cx="106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noProof="1">
                <a:latin typeface="Century Gothic"/>
                <a:cs typeface="Century Gothic"/>
              </a:rPr>
              <a:t>Komisi 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1735" y="1698995"/>
            <a:ext cx="4780676" cy="3524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latin typeface="Century Gothic"/>
                <a:cs typeface="Century Gothic"/>
              </a:rPr>
              <a:t>Bagaimana efektivitas dan efisiensi tata kelola pendidikan dan kebudayaan dapat ditingkatkan, baik di pusat maupun daerah?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latin typeface="Century Gothic"/>
                <a:cs typeface="Century Gothic"/>
              </a:rPr>
              <a:t>Bagaimana cara menyebarkan praktek baik dalam tata kelola pendidikan dan kebudayaan?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latin typeface="Century Gothic"/>
                <a:cs typeface="Century Gothic"/>
              </a:rPr>
              <a:t>Bagaimana memperjelas pembagian kewenangan pusat, daerah dan masyarakat?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latin typeface="Century Gothic"/>
                <a:cs typeface="Century Gothic"/>
              </a:rPr>
              <a:t>Bagaimana para pemegang kepentingan pendidikan dapat saling melakukan pengawasan dan kolaborasi?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51736" y="835065"/>
            <a:ext cx="8245766" cy="0"/>
          </a:xfrm>
          <a:prstGeom prst="line">
            <a:avLst/>
          </a:prstGeom>
          <a:ln>
            <a:solidFill>
              <a:srgbClr val="3382C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47563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t="3552" b="2946"/>
          <a:stretch/>
        </p:blipFill>
        <p:spPr>
          <a:xfrm>
            <a:off x="250233" y="158749"/>
            <a:ext cx="8643535" cy="53975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90693" y="5371585"/>
            <a:ext cx="150307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600" noProof="1">
                <a:latin typeface="Century Gothic"/>
                <a:cs typeface="Century Gothic"/>
              </a:rPr>
              <a:t>foto: anakbersinar.com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1736" y="302944"/>
            <a:ext cx="8234426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id-ID" sz="2400" b="1" noProof="1">
                <a:solidFill>
                  <a:srgbClr val="FFFFFF"/>
                </a:solidFill>
                <a:latin typeface="Century Gothic"/>
                <a:cs typeface="Century Gothic"/>
              </a:rPr>
              <a:t>Bagaimana mencerdaskan kehidupan bangsa</a:t>
            </a:r>
            <a:br>
              <a:rPr lang="id-ID" sz="2400" b="1" noProof="1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id-ID" sz="2400" b="1" noProof="1">
                <a:solidFill>
                  <a:srgbClr val="FFFFFF"/>
                </a:solidFill>
                <a:latin typeface="Century Gothic"/>
                <a:cs typeface="Century Gothic"/>
              </a:rPr>
              <a:t>bisa terwujud melalui gerakan bersama?</a:t>
            </a:r>
            <a:endParaRPr lang="id-ID" sz="2400" b="1" noProof="1" smtClean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288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59353" y="1415182"/>
            <a:ext cx="3212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TERIMA KASIH</a:t>
            </a:r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99173" y="5035252"/>
            <a:ext cx="8545655" cy="526878"/>
            <a:chOff x="402615" y="5058770"/>
            <a:chExt cx="8545655" cy="5268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02615" y="5058770"/>
              <a:ext cx="526338" cy="52687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02064" y="5122154"/>
              <a:ext cx="7946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3382CE"/>
                  </a:solidFill>
                  <a:latin typeface="Century Gothic"/>
                  <a:cs typeface="Century Gothic"/>
                </a:rPr>
                <a:t>Kementerian Pendidikan dan Kebudayaan Republik Indonesia</a:t>
              </a:r>
              <a:endParaRPr lang="en-US" sz="2000" b="1" dirty="0">
                <a:solidFill>
                  <a:srgbClr val="3382CE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317978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52000" y="157500"/>
            <a:ext cx="8640001" cy="540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20729" y="5330075"/>
            <a:ext cx="11592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Foto: Arian Zwegers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423326"/>
            <a:ext cx="9144000" cy="618170"/>
          </a:xfrm>
          <a:prstGeom prst="rect">
            <a:avLst/>
          </a:prstGeom>
          <a:solidFill>
            <a:srgbClr val="3382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1736" y="3455412"/>
            <a:ext cx="8310764" cy="5539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d-ID" sz="3000" b="1" noProof="1">
                <a:solidFill>
                  <a:srgbClr val="FFFFFF"/>
                </a:solidFill>
                <a:latin typeface="Century Gothic"/>
                <a:cs typeface="Century Gothic"/>
              </a:rPr>
              <a:t>Kebudayaan buah dari keadaban manusia</a:t>
            </a:r>
          </a:p>
        </p:txBody>
      </p:sp>
    </p:spTree>
    <p:extLst>
      <p:ext uri="{BB962C8B-B14F-4D97-AF65-F5344CB8AC3E}">
        <p14:creationId xmlns:p14="http://schemas.microsoft.com/office/powerpoint/2010/main" xmlns="" val="3604083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52001" y="157500"/>
            <a:ext cx="8640000" cy="5395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20729" y="5330075"/>
            <a:ext cx="12208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Foto: jogjanews.com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423326"/>
            <a:ext cx="9144000" cy="618170"/>
          </a:xfrm>
          <a:prstGeom prst="rect">
            <a:avLst/>
          </a:prstGeom>
          <a:solidFill>
            <a:srgbClr val="3382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6243" y="3470801"/>
            <a:ext cx="855151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d-ID" sz="2800" b="1" noProof="1">
                <a:solidFill>
                  <a:srgbClr val="FFFFFF"/>
                </a:solidFill>
                <a:latin typeface="Century Gothic"/>
                <a:cs typeface="Century Gothic"/>
              </a:rPr>
              <a:t>Kebudayaan cermin pembelajaran masyarakat</a:t>
            </a:r>
          </a:p>
        </p:txBody>
      </p:sp>
    </p:spTree>
    <p:extLst>
      <p:ext uri="{BB962C8B-B14F-4D97-AF65-F5344CB8AC3E}">
        <p14:creationId xmlns:p14="http://schemas.microsoft.com/office/powerpoint/2010/main" xmlns="" val="482543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52000" y="157500"/>
            <a:ext cx="8628021" cy="540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75444" y="5342056"/>
            <a:ext cx="8045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Foto: Antara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977324"/>
            <a:ext cx="9144000" cy="618170"/>
          </a:xfrm>
          <a:prstGeom prst="rect">
            <a:avLst/>
          </a:prstGeom>
          <a:solidFill>
            <a:srgbClr val="3382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1736" y="4009410"/>
            <a:ext cx="7095212" cy="5539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d-ID" sz="3000" b="1" noProof="1">
                <a:solidFill>
                  <a:srgbClr val="FFFFFF"/>
                </a:solidFill>
                <a:latin typeface="Century Gothic"/>
                <a:cs typeface="Century Gothic"/>
              </a:rPr>
              <a:t>Pendidikan bagian dari </a:t>
            </a:r>
            <a:r>
              <a:rPr lang="id-ID" sz="3000" b="1" noProof="1" smtClean="0">
                <a:solidFill>
                  <a:srgbClr val="FFFFFF"/>
                </a:solidFill>
                <a:latin typeface="Century Gothic"/>
                <a:cs typeface="Century Gothic"/>
              </a:rPr>
              <a:t>Kebudayaan</a:t>
            </a:r>
            <a:endParaRPr lang="id-ID" sz="3000" b="1" noProof="1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2000" y="4595494"/>
            <a:ext cx="8640001" cy="3100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1736" y="4595494"/>
            <a:ext cx="61640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400" noProof="1">
                <a:solidFill>
                  <a:srgbClr val="404040"/>
                </a:solidFill>
                <a:latin typeface="Century Gothic"/>
                <a:cs typeface="Century Gothic"/>
              </a:rPr>
              <a:t>Menumbuhkembangkan generasi yang mandiri dan berkepribadian.</a:t>
            </a:r>
          </a:p>
        </p:txBody>
      </p:sp>
    </p:spTree>
    <p:extLst>
      <p:ext uri="{BB962C8B-B14F-4D97-AF65-F5344CB8AC3E}">
        <p14:creationId xmlns:p14="http://schemas.microsoft.com/office/powerpoint/2010/main" xmlns="" val="2381354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51999" y="157499"/>
            <a:ext cx="8640001" cy="5400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891679"/>
            <a:ext cx="9144000" cy="1047749"/>
          </a:xfrm>
          <a:prstGeom prst="rect">
            <a:avLst/>
          </a:prstGeom>
          <a:solidFill>
            <a:srgbClr val="3382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1736" y="3923766"/>
            <a:ext cx="6668813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d-ID" sz="3000" b="1" noProof="1">
                <a:solidFill>
                  <a:srgbClr val="FFFFFF"/>
                </a:solidFill>
                <a:latin typeface="Century Gothic"/>
                <a:cs typeface="Century Gothic"/>
              </a:rPr>
              <a:t>Pendidikan sebagai alat</a:t>
            </a:r>
            <a:br>
              <a:rPr lang="id-ID" sz="3000" b="1" noProof="1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id-ID" sz="3000" b="1" noProof="1">
                <a:solidFill>
                  <a:srgbClr val="FFFFFF"/>
                </a:solidFill>
                <a:latin typeface="Century Gothic"/>
                <a:cs typeface="Century Gothic"/>
              </a:rPr>
              <a:t>mencerdaskan kehidupan </a:t>
            </a:r>
            <a:r>
              <a:rPr lang="id-ID" sz="3000" b="1" noProof="1" smtClean="0">
                <a:solidFill>
                  <a:srgbClr val="FFFFFF"/>
                </a:solidFill>
                <a:latin typeface="Century Gothic"/>
                <a:cs typeface="Century Gothic"/>
              </a:rPr>
              <a:t>bangsa</a:t>
            </a:r>
            <a:endParaRPr lang="id-ID" sz="3000" b="1" noProof="1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77361" y="5297430"/>
            <a:ext cx="1491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latin typeface="Century Gothic"/>
                <a:cs typeface="Century Gothic"/>
              </a:rPr>
              <a:t>Foto: kabarindonesia.com</a:t>
            </a:r>
          </a:p>
        </p:txBody>
      </p:sp>
      <p:sp>
        <p:nvSpPr>
          <p:cNvPr id="8" name="Rectangle 7"/>
          <p:cNvSpPr/>
          <p:nvPr/>
        </p:nvSpPr>
        <p:spPr>
          <a:xfrm>
            <a:off x="252000" y="4939429"/>
            <a:ext cx="8640001" cy="3100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1736" y="4939429"/>
            <a:ext cx="36186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400" noProof="1">
                <a:solidFill>
                  <a:srgbClr val="404040"/>
                </a:solidFill>
                <a:latin typeface="Century Gothic"/>
                <a:cs typeface="Century Gothic"/>
              </a:rPr>
              <a:t>Peningkatan akses, mutu dan relevansi. </a:t>
            </a:r>
          </a:p>
        </p:txBody>
      </p:sp>
    </p:spTree>
    <p:extLst>
      <p:ext uri="{BB962C8B-B14F-4D97-AF65-F5344CB8AC3E}">
        <p14:creationId xmlns:p14="http://schemas.microsoft.com/office/powerpoint/2010/main" xmlns="" val="189702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52001" y="157500"/>
            <a:ext cx="8640000" cy="540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1736" y="241392"/>
            <a:ext cx="30020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Foto: Leonitem Photowork 2010 – leonitem.blogspot.com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319487"/>
            <a:ext cx="9144000" cy="618170"/>
          </a:xfrm>
          <a:prstGeom prst="rect">
            <a:avLst/>
          </a:prstGeom>
          <a:solidFill>
            <a:srgbClr val="3382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1736" y="4351573"/>
            <a:ext cx="4631396" cy="5539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d-ID" sz="3000" b="1" noProof="1">
                <a:solidFill>
                  <a:srgbClr val="FFFFFF"/>
                </a:solidFill>
                <a:latin typeface="Century Gothic"/>
                <a:cs typeface="Century Gothic"/>
              </a:rPr>
              <a:t>Sekolah sebagai </a:t>
            </a:r>
            <a:r>
              <a:rPr lang="id-ID" sz="3000" b="1" noProof="1" smtClean="0">
                <a:solidFill>
                  <a:srgbClr val="FFFFFF"/>
                </a:solidFill>
                <a:latin typeface="Century Gothic"/>
                <a:cs typeface="Century Gothic"/>
              </a:rPr>
              <a:t>taman</a:t>
            </a:r>
            <a:endParaRPr lang="id-ID" sz="3000" b="1" noProof="1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2000" y="4937657"/>
            <a:ext cx="8640001" cy="3100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1736" y="4937657"/>
            <a:ext cx="78190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400" noProof="1">
                <a:solidFill>
                  <a:srgbClr val="404040"/>
                </a:solidFill>
                <a:latin typeface="Century Gothic"/>
                <a:cs typeface="Century Gothic"/>
              </a:rPr>
              <a:t>Tantangan yang menyenangkan dan bermakna. Suaka yang aman dan menyehatkan.</a:t>
            </a:r>
          </a:p>
        </p:txBody>
      </p:sp>
    </p:spTree>
    <p:extLst>
      <p:ext uri="{BB962C8B-B14F-4D97-AF65-F5344CB8AC3E}">
        <p14:creationId xmlns:p14="http://schemas.microsoft.com/office/powerpoint/2010/main" xmlns="" val="2804327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52001" y="157500"/>
            <a:ext cx="8640000" cy="540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7976" y="181462"/>
            <a:ext cx="8045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Foto: Antara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163734"/>
            <a:ext cx="9144000" cy="618170"/>
          </a:xfrm>
          <a:prstGeom prst="rect">
            <a:avLst/>
          </a:prstGeom>
          <a:solidFill>
            <a:srgbClr val="3382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1736" y="4195820"/>
            <a:ext cx="3669594" cy="5539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d-ID" sz="3000" b="1" noProof="1">
                <a:solidFill>
                  <a:srgbClr val="FFFFFF"/>
                </a:solidFill>
                <a:latin typeface="Century Gothic"/>
                <a:cs typeface="Century Gothic"/>
              </a:rPr>
              <a:t>Guru adalah </a:t>
            </a:r>
            <a:r>
              <a:rPr lang="id-ID" sz="3000" b="1" noProof="1" smtClean="0">
                <a:solidFill>
                  <a:srgbClr val="FFFFFF"/>
                </a:solidFill>
                <a:latin typeface="Century Gothic"/>
                <a:cs typeface="Century Gothic"/>
              </a:rPr>
              <a:t>kunci</a:t>
            </a:r>
            <a:endParaRPr lang="id-ID" sz="3000" b="1" noProof="1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2000" y="4781904"/>
            <a:ext cx="8640001" cy="3100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1736" y="4781904"/>
            <a:ext cx="54088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400" noProof="1">
                <a:solidFill>
                  <a:srgbClr val="404040"/>
                </a:solidFill>
                <a:latin typeface="Century Gothic"/>
                <a:cs typeface="Century Gothic"/>
              </a:rPr>
              <a:t>Profesionalitas dan kompetensi. </a:t>
            </a:r>
            <a:r>
              <a:rPr lang="id-ID" sz="1400" noProof="1" smtClean="0">
                <a:solidFill>
                  <a:srgbClr val="404040"/>
                </a:solidFill>
                <a:latin typeface="Century Gothic"/>
                <a:cs typeface="Century Gothic"/>
              </a:rPr>
              <a:t>Orangtua kedua </a:t>
            </a:r>
            <a:r>
              <a:rPr lang="id-ID" sz="1400" noProof="1">
                <a:solidFill>
                  <a:srgbClr val="404040"/>
                </a:solidFill>
                <a:latin typeface="Century Gothic"/>
                <a:cs typeface="Century Gothic"/>
              </a:rPr>
              <a:t>di sekolah.</a:t>
            </a:r>
          </a:p>
        </p:txBody>
      </p:sp>
    </p:spTree>
    <p:extLst>
      <p:ext uri="{BB962C8B-B14F-4D97-AF65-F5344CB8AC3E}">
        <p14:creationId xmlns:p14="http://schemas.microsoft.com/office/powerpoint/2010/main" xmlns="" val="1570774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52001" y="157500"/>
            <a:ext cx="8640000" cy="540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05231" y="183232"/>
            <a:ext cx="21632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Foto: ayahbundaazzam.wordpress.com</a:t>
            </a:r>
          </a:p>
        </p:txBody>
      </p:sp>
      <p:sp>
        <p:nvSpPr>
          <p:cNvPr id="6" name="Rectangle 5"/>
          <p:cNvSpPr/>
          <p:nvPr/>
        </p:nvSpPr>
        <p:spPr>
          <a:xfrm>
            <a:off x="-11568" y="4211659"/>
            <a:ext cx="9144000" cy="618170"/>
          </a:xfrm>
          <a:prstGeom prst="rect">
            <a:avLst/>
          </a:prstGeom>
          <a:solidFill>
            <a:srgbClr val="3382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0168" y="4243745"/>
            <a:ext cx="7717528" cy="5539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d-ID" sz="3000" b="1" noProof="1">
                <a:solidFill>
                  <a:srgbClr val="FFFFFF"/>
                </a:solidFill>
                <a:latin typeface="Century Gothic"/>
                <a:cs typeface="Century Gothic"/>
              </a:rPr>
              <a:t>Orangtua, pendidik pertama dan utama</a:t>
            </a:r>
          </a:p>
        </p:txBody>
      </p:sp>
      <p:sp>
        <p:nvSpPr>
          <p:cNvPr id="8" name="Rectangle 7"/>
          <p:cNvSpPr/>
          <p:nvPr/>
        </p:nvSpPr>
        <p:spPr>
          <a:xfrm>
            <a:off x="240432" y="4829829"/>
            <a:ext cx="8640001" cy="3100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0168" y="4829829"/>
            <a:ext cx="68759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400" noProof="1">
                <a:solidFill>
                  <a:srgbClr val="404040"/>
                </a:solidFill>
                <a:latin typeface="Century Gothic"/>
                <a:cs typeface="Century Gothic"/>
              </a:rPr>
              <a:t>Penguatan dan pelibatan orangtua. Pengumpulan rujukan dan praktek baik.</a:t>
            </a:r>
          </a:p>
        </p:txBody>
      </p:sp>
    </p:spTree>
    <p:extLst>
      <p:ext uri="{BB962C8B-B14F-4D97-AF65-F5344CB8AC3E}">
        <p14:creationId xmlns:p14="http://schemas.microsoft.com/office/powerpoint/2010/main" xmlns="" val="189702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23571</TotalTime>
  <Words>995</Words>
  <Application>Microsoft Macintosh PowerPoint</Application>
  <PresentationFormat>On-screen Show (16:10)</PresentationFormat>
  <Paragraphs>129</Paragraphs>
  <Slides>27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Bubu.com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Kreshna Aditya</dc:creator>
  <cp:lastModifiedBy>User</cp:lastModifiedBy>
  <cp:revision>1042</cp:revision>
  <dcterms:created xsi:type="dcterms:W3CDTF">2012-05-07T13:08:36Z</dcterms:created>
  <dcterms:modified xsi:type="dcterms:W3CDTF">2015-03-30T00:47:38Z</dcterms:modified>
</cp:coreProperties>
</file>